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300" r:id="rId2"/>
    <p:sldId id="394" r:id="rId3"/>
    <p:sldId id="395" r:id="rId4"/>
    <p:sldId id="380" r:id="rId5"/>
    <p:sldId id="391" r:id="rId6"/>
    <p:sldId id="362" r:id="rId7"/>
    <p:sldId id="366" r:id="rId8"/>
    <p:sldId id="361" r:id="rId9"/>
  </p:sldIdLst>
  <p:sldSz cx="9144000" cy="6858000" type="screen4x3"/>
  <p:notesSz cx="6805613" cy="99393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Arial" charset="0"/>
        <a:cs typeface="Arial" charset="0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Calibri" charset="0"/>
        <a:ea typeface="Arial" charset="0"/>
        <a:cs typeface="Arial" charset="0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Calibri" charset="0"/>
        <a:ea typeface="Arial" charset="0"/>
        <a:cs typeface="Arial" charset="0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Calibri" charset="0"/>
        <a:ea typeface="Arial" charset="0"/>
        <a:cs typeface="Arial" charset="0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Calibri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EBBDA"/>
    <a:srgbClr val="95B4D7"/>
    <a:srgbClr val="A1BBDB"/>
    <a:srgbClr val="91B1D7"/>
    <a:srgbClr val="97B5D9"/>
    <a:srgbClr val="B6CCE4"/>
    <a:srgbClr val="CFDDED"/>
    <a:srgbClr val="B1C7E1"/>
    <a:srgbClr val="A3BDDD"/>
    <a:srgbClr val="7FA3C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841" cy="497445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183" y="0"/>
            <a:ext cx="2949841" cy="497445"/>
          </a:xfrm>
          <a:prstGeom prst="rect">
            <a:avLst/>
          </a:prstGeom>
        </p:spPr>
        <p:txBody>
          <a:bodyPr vert="horz" wrap="square" lIns="91550" tIns="45775" rIns="91550" bIns="45775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656B3913-5D33-FA48-A85B-22E79781709F}" type="datetimeFigureOut">
              <a:rPr lang="ru-RU"/>
              <a:pPr/>
              <a:t>20.09.2014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0" tIns="45775" rIns="91550" bIns="4577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244" y="4721744"/>
            <a:ext cx="5445126" cy="4472225"/>
          </a:xfrm>
          <a:prstGeom prst="rect">
            <a:avLst/>
          </a:prstGeom>
        </p:spPr>
        <p:txBody>
          <a:bodyPr vert="horz" wrap="square" lIns="91550" tIns="45775" rIns="91550" bIns="4577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305"/>
            <a:ext cx="2949841" cy="497445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183" y="9440305"/>
            <a:ext cx="2949841" cy="497445"/>
          </a:xfrm>
          <a:prstGeom prst="rect">
            <a:avLst/>
          </a:prstGeom>
        </p:spPr>
        <p:txBody>
          <a:bodyPr vert="horz" wrap="square" lIns="91550" tIns="45775" rIns="91550" bIns="45775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A46D3AC9-5825-1144-91A7-2CF938F6DC2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0074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1263DE-6A40-4FB8-9B20-60F50A59BA3D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34044-477A-3043-9245-E1C820241B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10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6A069-C24C-4D3E-A594-EFA4CB869C7D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4ADD5-1FF6-B94F-86BB-38E99C310A3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81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AA2D04-AB65-4036-B678-4438BA92ACB9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A7D55-062E-B34E-84EB-E06B51C574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347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2372-7667-4034-A175-FF9E4C715AA4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5       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930B-0349-4E2A-B9D6-25940EAEB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6309320"/>
            <a:ext cx="97160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C504D-041A-4A37-81E5-2B24DA137C50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5       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930B-0349-4E2A-B9D6-25940EAEB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6309320"/>
            <a:ext cx="97160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6539-605F-4E88-9633-18B3D57867F9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5       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4930B-0349-4E2A-B9D6-25940EAEB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6309320"/>
            <a:ext cx="971600" cy="5486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705543-8BEC-4985-993B-7D1A73F615EF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2C71C-50AE-9948-87F6-64D3496E54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155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ED094-E51F-4675-920B-EE42C02B431F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C53A2-4B5A-CA49-8A73-72DBB43A1D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9906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5355FD-E3F3-4007-814C-03EA5203B797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8010A-E3A7-F14C-897F-63F989A4E21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65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ACE58B-EE38-4853-92BA-27F09971BC23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B3B21-1074-AB43-B0A0-DDE7796F51D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7029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91D90B-21CB-4A97-A1B0-145DE249CB47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6B1F2-FD79-774E-AA06-7FC7A9AFBA8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434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FD6F10-13E7-4F97-A330-C79C45BB2BE2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FB9C0-6D80-C443-9F6A-31D0584D66E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059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12CAF7-FF2E-4807-BEF7-F49D87AF46F0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3DA45-3A9A-7A41-8DAC-62E371A3DF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6239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01916E-E8FE-4828-9C43-78969E7FA3E4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26EC0-80D6-0E4C-9FDC-46A50E29DE1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78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</a:defRPr>
            </a:lvl1pPr>
          </a:lstStyle>
          <a:p>
            <a:fld id="{F107167B-F146-4ADE-BBBC-0D149DADE77A}" type="datetime1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 smtClean="0"/>
              <a:t>5     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</a:defRPr>
            </a:lvl1pPr>
          </a:lstStyle>
          <a:p>
            <a:fld id="{87BA83C9-D977-C04E-ACF0-4EB8178F4D2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107504" y="2214554"/>
            <a:ext cx="8784976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Обеспечение жилыми помещениями работников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организаций оборонно-промышленного комплекса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через механизмы Фонда «РЖС» 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 eaLnBrk="1" hangingPunct="1"/>
            <a:r>
              <a:rPr kumimoji="0"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dirty="0">
              <a:solidFill>
                <a:srgbClr val="404040"/>
              </a:solidFill>
              <a:latin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512225" y="4797152"/>
            <a:ext cx="8136904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9pPr>
          </a:lstStyle>
          <a:p>
            <a:pPr algn="ctr"/>
            <a:r>
              <a:rPr lang="ru-RU" sz="1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аседание рабочей группы по вопросам обеспечения жилыми помещениями работников </a:t>
            </a:r>
          </a:p>
          <a:p>
            <a:pPr algn="ctr"/>
            <a:r>
              <a:rPr lang="ru-RU" sz="1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организаций оборонно-промышленного комплекса с использованием механизмов, </a:t>
            </a:r>
          </a:p>
          <a:p>
            <a:pPr algn="ctr"/>
            <a:r>
              <a:rPr lang="ru-RU" sz="1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предусмотренных Федеральным законом от 24.07.2008 № 161-ФЗ </a:t>
            </a:r>
          </a:p>
          <a:p>
            <a:pPr algn="ctr"/>
            <a:r>
              <a:rPr lang="ru-RU" sz="1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 содействии развитию жилищного строительства» </a:t>
            </a:r>
          </a:p>
          <a:p>
            <a:pPr algn="ctr"/>
            <a:endParaRPr lang="ru-RU" sz="1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 Москва, 22 сентября 2014 г., 12.00 </a:t>
            </a:r>
            <a:endParaRPr lang="ru-RU" sz="12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 eaLnBrk="1" hangingPunct="1"/>
            <a:r>
              <a:rPr kumimoji="0"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dirty="0">
              <a:solidFill>
                <a:srgbClr val="40404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0" y="12144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52E2F1B-F713-485B-9A26-DC1C16B811FE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2715454" y="3571034"/>
            <a:ext cx="4000528" cy="1684"/>
          </a:xfrm>
          <a:prstGeom prst="line">
            <a:avLst/>
          </a:prstGeom>
          <a:ln w="9525">
            <a:solidFill>
              <a:schemeClr val="accent1">
                <a:alpha val="5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142844" y="4357694"/>
            <a:ext cx="4500594" cy="1714512"/>
          </a:xfrm>
          <a:prstGeom prst="roundRect">
            <a:avLst>
              <a:gd name="adj" fmla="val 1032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>
            <a:noAutofit/>
          </a:bodyPr>
          <a:lstStyle/>
          <a:p>
            <a:pPr marL="0" lvl="1">
              <a:lnSpc>
                <a:spcPct val="120000"/>
              </a:lnSpc>
              <a:buClr>
                <a:srgbClr val="0070C0"/>
              </a:buClr>
              <a:buSzPct val="105000"/>
            </a:pP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На земельных участках Фонда «РЖС»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 общая площадь земельных участков, планируемых к передаче ЖСК  более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870  га</a:t>
            </a:r>
          </a:p>
          <a:p>
            <a:pPr marL="0" lvl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 общее количество граждан, вступивших или планирующих вступить в члены ЖСК, составляет  около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13 900 чел.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85720" y="1643050"/>
            <a:ext cx="3926810" cy="78581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3000"/>
            </a:schemeClr>
          </a:solidFill>
          <a:ln cmpd="dbl"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 eaLnBrk="1" hangingPunct="1">
              <a:lnSpc>
                <a:spcPct val="120000"/>
              </a:lnSpc>
            </a:pP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Сведения о создании жилищно-строительных кооперативов из числа отдельных категорий граждан: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86314" y="1571612"/>
            <a:ext cx="4214842" cy="92869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3000"/>
            </a:schemeClr>
          </a:solidFill>
          <a:ln cmpd="dbl"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 eaLnBrk="1" hangingPunct="1">
              <a:lnSpc>
                <a:spcPct val="120000"/>
              </a:lnSpc>
            </a:pP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Сведения о создании жилищно-строительных кооперативов из числа работников организаций оборонно-промышленного комплекса: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85720" y="2643182"/>
            <a:ext cx="4286280" cy="14287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>
            <a:noAutofit/>
          </a:bodyPr>
          <a:lstStyle/>
          <a:p>
            <a:pPr marL="0" lvl="1" eaLnBrk="1" hangingPunct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2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111 проектов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создания ЖСК в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49 субъектах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</a:p>
          <a:p>
            <a:pPr marL="0" lvl="1" eaLnBrk="1" hangingPunct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зарегистрировано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77 ЖСК,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в том числе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9 ЖСК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из числа работников ОПК в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7 субъектах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43174" y="1071546"/>
            <a:ext cx="4071966" cy="42862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3000"/>
            </a:schemeClr>
          </a:solidFill>
          <a:ln cmpd="dbl"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 eaLnBrk="1" hangingPunct="1">
              <a:lnSpc>
                <a:spcPct val="120000"/>
              </a:lnSpc>
            </a:pP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По состоянию на сентябрь 2014 г.: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29158" y="2571744"/>
            <a:ext cx="4214842" cy="20002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>
            <a:noAutofit/>
          </a:bodyPr>
          <a:lstStyle/>
          <a:p>
            <a:pPr marL="0" lvl="1" eaLnBrk="1" hangingPunct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2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19 проектов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создания ЖСК в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12 субъектах 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</a:p>
          <a:p>
            <a:pPr marL="0" lvl="1" eaLnBrk="1" hangingPunct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зарегистрировано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9 ЖСК</a:t>
            </a:r>
          </a:p>
          <a:p>
            <a:pPr marL="0" lvl="1" eaLnBrk="1" hangingPunct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общая площадь земельных участков –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более                120 га</a:t>
            </a:r>
          </a:p>
          <a:p>
            <a:pPr marL="0" lvl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общее количество членов ЖСК около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3,5 тыс. чел.</a:t>
            </a:r>
          </a:p>
          <a:p>
            <a:pPr marL="0" lvl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endParaRPr lang="ru-RU" sz="1400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endParaRPr lang="ru-RU" sz="1400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endParaRPr lang="ru-RU" sz="1400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eaLnBrk="1" hangingPunct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endParaRPr lang="ru-RU" sz="1400" b="1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eaLnBrk="1" hangingPunct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endParaRPr lang="ru-RU" sz="1400" b="1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58" y="142852"/>
            <a:ext cx="8143932" cy="78581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3000"/>
            </a:schemeClr>
          </a:solidFill>
          <a:ln cmpd="dbl"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20000"/>
              </a:lnSpc>
            </a:pPr>
            <a:endParaRPr kumimoji="0" lang="ru-RU" sz="2000" b="1" dirty="0" smtClean="0">
              <a:solidFill>
                <a:srgbClr val="0070C0"/>
              </a:solidFill>
            </a:endParaRPr>
          </a:p>
          <a:p>
            <a:pPr lvl="1" algn="ctr">
              <a:lnSpc>
                <a:spcPct val="12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Сведения о создании ЖСК с государственной поддержкой</a:t>
            </a:r>
            <a:endParaRPr lang="ru-RU" sz="2000" dirty="0" smtClean="0">
              <a:solidFill>
                <a:srgbClr val="0070C0"/>
              </a:solidFill>
            </a:endParaRPr>
          </a:p>
          <a:p>
            <a:pPr lvl="1" algn="ctr" eaLnBrk="1" hangingPunct="1">
              <a:lnSpc>
                <a:spcPct val="120000"/>
              </a:lnSpc>
            </a:pP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42844" y="6286521"/>
            <a:ext cx="642942" cy="606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9pPr>
          </a:lstStyle>
          <a:p>
            <a:pPr algn="ctr" eaLnBrk="1" hangingPunct="1"/>
            <a:r>
              <a:rPr kumimoji="0" lang="ru-RU" sz="3200" dirty="0" smtClean="0">
                <a:solidFill>
                  <a:schemeClr val="bg1"/>
                </a:solidFill>
              </a:rPr>
              <a:t>2</a:t>
            </a:r>
            <a:endParaRPr kumimoji="0" lang="ru-RU" sz="3200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29158" y="4643446"/>
            <a:ext cx="4071998" cy="16430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>
            <a:noAutofit/>
          </a:bodyPr>
          <a:lstStyle/>
          <a:p>
            <a:pPr marL="0" lvl="1" algn="ctr"/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Минпромторг России -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9 проектов</a:t>
            </a:r>
            <a:endParaRPr lang="ru-RU" sz="1400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ctr">
              <a:lnSpc>
                <a:spcPct val="120000"/>
              </a:lnSpc>
            </a:pP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ФАНО России -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3 проекта</a:t>
            </a:r>
            <a:endParaRPr lang="ru-RU" sz="1400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ctr">
              <a:lnSpc>
                <a:spcPct val="120000"/>
              </a:lnSpc>
            </a:pP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Роскосмос -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5 проектов</a:t>
            </a:r>
            <a:endParaRPr lang="ru-RU" sz="1400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ctr">
              <a:lnSpc>
                <a:spcPct val="120000"/>
              </a:lnSpc>
            </a:pP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Минобороны России –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1 проект</a:t>
            </a:r>
            <a:endParaRPr lang="ru-RU" sz="1400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ctr">
              <a:lnSpc>
                <a:spcPct val="120000"/>
              </a:lnSpc>
            </a:pP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Минпромторг России и Роскосмос - </a:t>
            </a: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1 совместный проект</a:t>
            </a:r>
          </a:p>
          <a:p>
            <a:pPr marL="0" lvl="1" eaLnBrk="1" hangingPunct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endParaRPr lang="ru-RU" sz="1400" b="1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2525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0" y="12144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52E2F1B-F713-485B-9A26-DC1C16B811FE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10" y="1584324"/>
            <a:ext cx="7858180" cy="213042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>
            <a:noAutofit/>
          </a:bodyPr>
          <a:lstStyle/>
          <a:p>
            <a:pPr lvl="1" algn="just" eaLnBrk="1" hangingPunct="1">
              <a:buClr>
                <a:srgbClr val="0070C0"/>
              </a:buClr>
              <a:buSzPct val="105000"/>
            </a:pP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– расширение перечня категорий граждан, имеющих право быть принятыми в члены ЖСК, путем включения в перечень 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работников организаций оборонно-промышленного комплекса</a:t>
            </a: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, включенных в сводный реестр организаций оборонно-промышленного комплекса;</a:t>
            </a:r>
          </a:p>
          <a:p>
            <a:pPr lvl="1" algn="just" eaLnBrk="1" hangingPunct="1">
              <a:buClr>
                <a:srgbClr val="0070C0"/>
              </a:buClr>
              <a:buSzPct val="105000"/>
            </a:pP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– процедуру подачи в Фонд «РЖС» ходатайств заинтересованных федеральных органов исполнительной власти, в сфере ведения которых действуют организации ОПК, а также Государственной корпорации по атомной энергии «Росатом» </a:t>
            </a:r>
          </a:p>
          <a:p>
            <a:pPr lvl="1" eaLnBrk="1" hangingPunct="1">
              <a:buClr>
                <a:srgbClr val="0070C0"/>
              </a:buClr>
              <a:buSzPct val="105000"/>
            </a:pPr>
            <a:endParaRPr lang="ru-RU" sz="1600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97190" y="4293096"/>
            <a:ext cx="7858180" cy="19934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>
            <a:noAutofit/>
          </a:bodyPr>
          <a:lstStyle/>
          <a:p>
            <a:pPr lvl="1" algn="just" eaLnBrk="1" hangingPunct="1"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от 10 апреля 2013 г. № 324 </a:t>
            </a: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в части включения в 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перечень работников организаций оборонно-промышленного комплекса</a:t>
            </a:r>
            <a:endParaRPr lang="ru-RU" sz="1600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  от 23 сентября 2013 г. № 837 </a:t>
            </a: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возможности 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включения молодых специалистов </a:t>
            </a: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организаций оборонно-промышленного комплекса в списки граждан, которые могут быть приняты в члены ЖСК с государственной поддержкой, 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без учета стажа работы</a:t>
            </a:r>
          </a:p>
          <a:p>
            <a:pPr lvl="1" eaLnBrk="1" hangingPunct="1">
              <a:buClr>
                <a:srgbClr val="0070C0"/>
              </a:buClr>
              <a:buSzPct val="105000"/>
            </a:pPr>
            <a:endParaRPr lang="ru-RU" sz="1200" b="1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42910" y="3857628"/>
            <a:ext cx="7786742" cy="28575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3000"/>
            </a:schemeClr>
          </a:solidFill>
          <a:ln cmpd="dbl"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ПОСТАНОВЛЕНИЯ ПРАВИТЕЛЬСТВА РОССИЙСКОЙ ФЕДЕРАЦИИ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2696" y="142852"/>
            <a:ext cx="8143932" cy="71438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3000"/>
            </a:schemeClr>
          </a:solidFill>
          <a:ln cmpd="dbl"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20000"/>
              </a:lnSpc>
            </a:pPr>
            <a:endParaRPr kumimoji="0" lang="ru-RU" sz="2000" b="1" dirty="0" smtClean="0">
              <a:solidFill>
                <a:srgbClr val="0070C0"/>
              </a:solidFill>
            </a:endParaRPr>
          </a:p>
          <a:p>
            <a:pPr lvl="1" algn="ctr"/>
            <a:r>
              <a:rPr kumimoji="0"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Нормативная правовая база</a:t>
            </a:r>
          </a:p>
          <a:p>
            <a:pPr lvl="1" algn="ctr"/>
            <a:r>
              <a:rPr kumimoji="0"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создания ЖСК с государственной поддержкой из числа работников </a:t>
            </a:r>
          </a:p>
          <a:p>
            <a:pPr lvl="1" algn="ctr"/>
            <a:r>
              <a:rPr kumimoji="0"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организаций оборонно-промышленного комплекса </a:t>
            </a:r>
          </a:p>
          <a:p>
            <a:pPr lvl="1" algn="ctr" eaLnBrk="1" hangingPunct="1">
              <a:lnSpc>
                <a:spcPct val="120000"/>
              </a:lnSpc>
            </a:pP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857224" cy="500041"/>
          </a:xfrm>
        </p:spPr>
        <p:txBody>
          <a:bodyPr/>
          <a:lstStyle/>
          <a:p>
            <a:pPr>
              <a:defRPr/>
            </a:pPr>
            <a:r>
              <a:rPr lang="ru-RU" sz="28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462" y="1113629"/>
            <a:ext cx="8027075" cy="28575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3000"/>
            </a:schemeClr>
          </a:solidFill>
          <a:ln cmpd="dbl"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ФЕДЕРАЛЬНЫЙ ЗАКОН ОТ 30 ДЕКАБРЯ 2012 г. № 290-ФЗ</a:t>
            </a:r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предусматривающий:</a:t>
            </a:r>
          </a:p>
        </p:txBody>
      </p:sp>
    </p:spTree>
    <p:extLst>
      <p:ext uri="{BB962C8B-B14F-4D97-AF65-F5344CB8AC3E}">
        <p14:creationId xmlns="" xmlns:p14="http://schemas.microsoft.com/office/powerpoint/2010/main" val="1400706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0" y="12144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52E2F1B-F713-485B-9A26-DC1C16B811FE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10" y="2714620"/>
            <a:ext cx="7929618" cy="15716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>
            <a:noAutofit/>
          </a:bodyPr>
          <a:lstStyle/>
          <a:p>
            <a:pPr lvl="1" algn="just" eaLnBrk="1" hangingPunct="1">
              <a:buClr>
                <a:srgbClr val="0070C0"/>
              </a:buClr>
              <a:buSzPct val="105000"/>
            </a:pP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Законом установлен 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порядок вовлечения Фондом «РЖС» в оборот </a:t>
            </a: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земель и земельных участков, 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государственная собственность на которые не разграничена</a:t>
            </a: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, в первую очередь 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для решения вопроса обеспечения граждан Российской Федерации, в том числе работников организаций оборонно-промышленного комплекса, жильем экономического класса.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142852"/>
            <a:ext cx="8143932" cy="107157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3000"/>
            </a:schemeClr>
          </a:solidFill>
          <a:ln cmpd="dbl"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20000"/>
              </a:lnSpc>
            </a:pPr>
            <a:endParaRPr kumimoji="0" lang="ru-RU" sz="2000" b="1" dirty="0" smtClean="0">
              <a:solidFill>
                <a:srgbClr val="0070C0"/>
              </a:solidFill>
            </a:endParaRPr>
          </a:p>
          <a:p>
            <a:pPr lvl="1"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Изменения в нормативном правовом регулировании</a:t>
            </a:r>
          </a:p>
          <a:p>
            <a:pPr lvl="1"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создания ЖСК с государственной поддержкой из числа работников </a:t>
            </a:r>
          </a:p>
          <a:p>
            <a:pPr lvl="1"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организаций оборонно-промышленного комплекса </a:t>
            </a:r>
          </a:p>
          <a:p>
            <a:pPr lvl="1" algn="ctr" eaLnBrk="1" hangingPunct="1">
              <a:lnSpc>
                <a:spcPct val="120000"/>
              </a:lnSpc>
            </a:pP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857224" cy="500041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4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472" y="1428736"/>
            <a:ext cx="8027075" cy="121444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3000"/>
            </a:schemeClr>
          </a:solidFill>
          <a:ln cmpd="dbl"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 eaLnBrk="1" hangingPunct="1">
              <a:lnSpc>
                <a:spcPct val="120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23 июня 2014 г. № 171-ФЗ «О внесении изменений в Земельный кодекс Российской Федерации и отдельные законодательные акты Российской Федерации» </a:t>
            </a:r>
          </a:p>
          <a:p>
            <a:pPr lvl="1" algn="ctr" eaLnBrk="1" hangingPunct="1">
              <a:lnSpc>
                <a:spcPct val="120000"/>
              </a:lnSpc>
            </a:pPr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4429132"/>
            <a:ext cx="8001056" cy="17145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72000" rIns="0" rtlCol="0" anchor="t" anchorCtr="0">
            <a:noAutofit/>
          </a:bodyPr>
          <a:lstStyle/>
          <a:p>
            <a:pPr algn="just"/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Для реализации закона </a:t>
            </a:r>
            <a:r>
              <a:rPr lang="ru-RU" sz="16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Фонд «РЖС» проводит целенаправленный поиск земельных участков (земель), государственная собственность на которые не разграничена</a:t>
            </a:r>
            <a:r>
              <a:rPr lang="ru-RU" sz="16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и которые в соответствии с документами территориального планирования и градостроительного зонирования могут быть использованы для целей, предусмотренных Федеральным законом от 24 июля 2008 г. № 161-ФЗ «О содействии развитию жилищного строительства».</a:t>
            </a:r>
          </a:p>
        </p:txBody>
      </p:sp>
    </p:spTree>
    <p:extLst>
      <p:ext uri="{BB962C8B-B14F-4D97-AF65-F5344CB8AC3E}">
        <p14:creationId xmlns="" xmlns:p14="http://schemas.microsoft.com/office/powerpoint/2010/main" val="1400706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332656"/>
            <a:ext cx="7992888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200" b="1" dirty="0" smtClean="0">
                <a:solidFill>
                  <a:srgbClr val="FF0000"/>
                </a:solidFill>
                <a:latin typeface="Calibri" pitchFamily="34" charset="0"/>
              </a:rPr>
              <a:t>Федеральный закон от 23.06.2014 № 171-ФЗ «О внесении изменений в Земельный кодекс Российской Федерации и отдельные законодательные акты Российской Федерации» 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2420888"/>
            <a:ext cx="7848872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Обращение Фонда «РЖС» в орган местного самоуправления с заявлением о целесообразности распоряжения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Росимуществом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земельным участком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3568" y="1124744"/>
            <a:ext cx="7848872" cy="1008112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Предусмотренный Федеральным законом № 171-ФЗ алгоритм вовлечения Фондом «РЖС» в оборот земельных участков, государственная собственность на которые не разграничена, включает в себя следующие этапы</a:t>
            </a:r>
            <a:r>
              <a:rPr lang="en-US" sz="1400" dirty="0" smtClean="0"/>
              <a:t>:</a:t>
            </a:r>
            <a:endParaRPr lang="ru-RU" sz="1400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0800000">
            <a:off x="3995936" y="2204864"/>
            <a:ext cx="1065213" cy="14401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0800000">
            <a:off x="3995936" y="3284984"/>
            <a:ext cx="1065213" cy="14401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3568" y="3501008"/>
            <a:ext cx="7848872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согласия органа местного самоуправления на распоряжение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Росимуществом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(и по его поручению Фондом «РЖС») земельным участком</a:t>
            </a:r>
            <a:endParaRPr lang="ru-RU" sz="1600" dirty="0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0800000">
            <a:off x="3995936" y="4293096"/>
            <a:ext cx="1065213" cy="14401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3568" y="4509120"/>
            <a:ext cx="7848872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Подготовка, рассмотрение и принятие Правительственной комиссией решения о целесообразности распоряжения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Росимуществом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земельным участком   </a:t>
            </a:r>
            <a:endParaRPr lang="ru-RU" sz="1600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0800000">
            <a:off x="3995936" y="5301208"/>
            <a:ext cx="1065213" cy="14401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3568" y="5517232"/>
            <a:ext cx="7848872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Фондом «РЖС» функций по распоряжению земельным участком по поручению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Росимущества</a:t>
            </a:r>
            <a:endParaRPr lang="ru-RU" sz="1600" dirty="0"/>
          </a:p>
        </p:txBody>
      </p:sp>
      <p:sp>
        <p:nvSpPr>
          <p:cNvPr id="19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857224" cy="500041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5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kirov.izbirkom.ru/etc/russia_map_1.gif"/>
          <p:cNvPicPr>
            <a:picLocks noChangeAspect="1" noChangeArrowheads="1"/>
          </p:cNvPicPr>
          <p:nvPr/>
        </p:nvPicPr>
        <p:blipFill>
          <a:blip r:embed="rId2">
            <a:lum bright="70000" contrast="20000"/>
          </a:blip>
          <a:srcRect/>
          <a:stretch>
            <a:fillRect/>
          </a:stretch>
        </p:blipFill>
        <p:spPr bwMode="auto">
          <a:xfrm>
            <a:off x="285720" y="1285860"/>
            <a:ext cx="8858280" cy="481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38" name="TextBox 29"/>
          <p:cNvSpPr txBox="1">
            <a:spLocks noChangeArrowheads="1"/>
          </p:cNvSpPr>
          <p:nvPr/>
        </p:nvSpPr>
        <p:spPr bwMode="auto">
          <a:xfrm>
            <a:off x="15875" y="6308725"/>
            <a:ext cx="9556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9pPr>
          </a:lstStyle>
          <a:p>
            <a:pPr algn="ctr" eaLnBrk="1" hangingPunct="1"/>
            <a:r>
              <a:rPr kumimoji="0" lang="ru-RU" sz="3200" dirty="0" smtClean="0">
                <a:solidFill>
                  <a:schemeClr val="bg1"/>
                </a:solidFill>
              </a:rPr>
              <a:t>6</a:t>
            </a:r>
            <a:endParaRPr kumimoji="0" lang="ru-RU" sz="3200" dirty="0">
              <a:solidFill>
                <a:schemeClr val="bg1"/>
              </a:solidFill>
            </a:endParaRPr>
          </a:p>
        </p:txBody>
      </p:sp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142844" y="142852"/>
            <a:ext cx="86407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80975" lvl="1" algn="ctr"/>
            <a:r>
              <a:rPr kumimoji="0" lang="ru-RU" sz="2400" b="1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sz="2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г. Нижний Тагил Свердловской области</a:t>
            </a:r>
            <a:endParaRPr lang="ru-RU" sz="2400" b="1" dirty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5852" y="2428868"/>
            <a:ext cx="6715172" cy="2857520"/>
          </a:xfrm>
          <a:prstGeom prst="roundRect">
            <a:avLst>
              <a:gd name="adj" fmla="val 974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Планируется создание двух жилищно-строительных кооперативов из числа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работников ОАО «Научно-производственная корпорация «</a:t>
            </a:r>
            <a:r>
              <a:rPr lang="ru-RU" sz="1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Уралвагонзавод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и ОАО «Уральское конструкторское бюро транспортного машиностроения». </a:t>
            </a:r>
          </a:p>
          <a:p>
            <a:pPr algn="just">
              <a:lnSpc>
                <a:spcPct val="120000"/>
              </a:lnSpc>
            </a:pP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Рассматривается возможность вовлечения в оборот земельных участков, которые могут быть образованы из кадастрового квартала 66:19:1901009 (Свердловская область, Пригородный район, в районе п. Зональный), общей площадью 84,2514 га.</a:t>
            </a:r>
          </a:p>
          <a:p>
            <a:pPr algn="just">
              <a:lnSpc>
                <a:spcPct val="120000"/>
              </a:lnSpc>
            </a:pP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Кооперативами планируется строительство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388 индивидуальных жилых домов, 270 квартир в многоквартирных жилых домах и 31 квартиры в домах блокированной застройки.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42910" y="5500702"/>
            <a:ext cx="7929618" cy="6429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rtlCol="0" anchor="t" anchorCtr="0">
            <a:noAutofit/>
          </a:bodyPr>
          <a:lstStyle/>
          <a:p>
            <a:pPr lvl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600" b="1" i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Организации в сфере деятельности Минпромторга России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357290" y="928670"/>
            <a:ext cx="6286544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rtlCol="0" anchor="ctr" anchorCtr="0">
            <a:noAutofit/>
          </a:bodyPr>
          <a:lstStyle/>
          <a:p>
            <a:pPr marL="639763" lvl="1" indent="-273050" algn="ctr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SzPct val="70000"/>
              <a:defRPr/>
            </a:pPr>
            <a:r>
              <a:rPr kumimoji="0"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Проект создания жилищно-строительных кооперативов из числа работников ОАО «Научно-производственная корпорация «</a:t>
            </a:r>
            <a:r>
              <a:rPr kumimoji="0" lang="ru-RU" sz="1400" b="1" dirty="0" err="1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Уралвагонзавод</a:t>
            </a:r>
            <a:r>
              <a:rPr kumimoji="0"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» и ОАО «Уральское конструкторское бюро транспортного машиностроения»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kirov.izbirkom.ru/etc/russia_map_1.gif"/>
          <p:cNvPicPr>
            <a:picLocks noChangeAspect="1" noChangeArrowheads="1"/>
          </p:cNvPicPr>
          <p:nvPr/>
        </p:nvPicPr>
        <p:blipFill>
          <a:blip r:embed="rId2">
            <a:lum bright="70000" contrast="20000"/>
          </a:blip>
          <a:srcRect/>
          <a:stretch>
            <a:fillRect/>
          </a:stretch>
        </p:blipFill>
        <p:spPr bwMode="auto">
          <a:xfrm>
            <a:off x="142844" y="1214422"/>
            <a:ext cx="8858280" cy="481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38" name="TextBox 29"/>
          <p:cNvSpPr txBox="1">
            <a:spLocks noChangeArrowheads="1"/>
          </p:cNvSpPr>
          <p:nvPr/>
        </p:nvSpPr>
        <p:spPr bwMode="auto">
          <a:xfrm>
            <a:off x="15875" y="6308725"/>
            <a:ext cx="9556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9pPr>
          </a:lstStyle>
          <a:p>
            <a:pPr algn="ctr" eaLnBrk="1" hangingPunct="1"/>
            <a:r>
              <a:rPr kumimoji="0" lang="ru-RU" sz="3200" dirty="0" smtClean="0">
                <a:solidFill>
                  <a:schemeClr val="bg1"/>
                </a:solidFill>
              </a:rPr>
              <a:t>7</a:t>
            </a:r>
            <a:endParaRPr kumimoji="0" lang="ru-RU" sz="3200" dirty="0">
              <a:solidFill>
                <a:schemeClr val="bg1"/>
              </a:solidFill>
            </a:endParaRPr>
          </a:p>
        </p:txBody>
      </p:sp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142844" y="142852"/>
            <a:ext cx="8640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80975" lvl="1" algn="ctr"/>
            <a:r>
              <a:rPr kumimoji="0" lang="ru-RU" sz="2800" b="1" dirty="0" smtClean="0">
                <a:solidFill>
                  <a:srgbClr val="0070C0"/>
                </a:solidFill>
                <a:latin typeface="Arial" charset="0"/>
              </a:rPr>
              <a:t>  </a:t>
            </a:r>
            <a:r>
              <a:rPr lang="ru-RU" sz="2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г. Рыбинск Ярославской области</a:t>
            </a:r>
            <a:endParaRPr lang="ru-RU" sz="2400" b="1" dirty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1538" y="2714620"/>
            <a:ext cx="6715172" cy="2643206"/>
          </a:xfrm>
          <a:prstGeom prst="roundRect">
            <a:avLst>
              <a:gd name="adj" fmla="val 974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indent="-273050" algn="just">
              <a:lnSpc>
                <a:spcPct val="120000"/>
              </a:lnSpc>
              <a:buClr>
                <a:srgbClr val="0070C0"/>
              </a:buClr>
              <a:buSzPct val="105000"/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Рассматривается возможность вовлечения в оборот земельного участка площадью 0,637 га (Ярославская область, г. Рыбинск), который может быть использован для строительства многоквартирного жилого дома ориентировочно на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100 квартир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indent="-273050" algn="just">
              <a:lnSpc>
                <a:spcPct val="120000"/>
              </a:lnSpc>
              <a:buClr>
                <a:srgbClr val="0070C0"/>
              </a:buClr>
              <a:buSzPct val="105000"/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Планируется создание жилищно-строительного кооператива из числа молодых работников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ОАО «НПО «Сатурн» в возрасте                 до 35 лет.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42910" y="5500702"/>
            <a:ext cx="7929618" cy="6429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rtlCol="0" anchor="t" anchorCtr="0">
            <a:noAutofit/>
          </a:bodyPr>
          <a:lstStyle/>
          <a:p>
            <a:pPr lvl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600" b="1" i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Организация в  сфере деятельности Минпромторга России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357290" y="1071546"/>
            <a:ext cx="6286544" cy="135732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rtlCol="0" anchor="ctr" anchorCtr="0">
            <a:noAutofit/>
          </a:bodyPr>
          <a:lstStyle/>
          <a:p>
            <a:pPr lvl="1" indent="-273050" algn="ctr">
              <a:lnSpc>
                <a:spcPct val="120000"/>
              </a:lnSpc>
              <a:buClr>
                <a:srgbClr val="0070C0"/>
              </a:buClr>
              <a:buSzPct val="105000"/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создания ЖСК в г. Рыбинске из числа работников ОАО «НПО «Сатурн» (входит в состав Объединенной двигателестроительной корпорации, являющейся дочерней компанией Объединенной промышленной корпорации «ОБОРОНПРОМ»)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kirov.izbirkom.ru/etc/russia_map_1.gif"/>
          <p:cNvPicPr>
            <a:picLocks noChangeAspect="1" noChangeArrowheads="1"/>
          </p:cNvPicPr>
          <p:nvPr/>
        </p:nvPicPr>
        <p:blipFill>
          <a:blip r:embed="rId2">
            <a:lum bright="70000" contrast="20000"/>
          </a:blip>
          <a:srcRect/>
          <a:stretch>
            <a:fillRect/>
          </a:stretch>
        </p:blipFill>
        <p:spPr bwMode="auto">
          <a:xfrm>
            <a:off x="142844" y="1214422"/>
            <a:ext cx="8858280" cy="481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38" name="TextBox 29"/>
          <p:cNvSpPr txBox="1">
            <a:spLocks noChangeArrowheads="1"/>
          </p:cNvSpPr>
          <p:nvPr/>
        </p:nvSpPr>
        <p:spPr bwMode="auto">
          <a:xfrm>
            <a:off x="15875" y="6308725"/>
            <a:ext cx="9556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Arial" charset="0"/>
              </a:defRPr>
            </a:lvl9pPr>
          </a:lstStyle>
          <a:p>
            <a:pPr algn="ctr" eaLnBrk="1" hangingPunct="1"/>
            <a:r>
              <a:rPr kumimoji="0" lang="ru-RU" sz="3200" dirty="0" smtClean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142844" y="142852"/>
            <a:ext cx="86407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80975" lvl="1" algn="ctr"/>
            <a:r>
              <a:rPr lang="ru-RU" sz="2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г. Арсеньев, Приморского края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42976" y="2285992"/>
            <a:ext cx="6715172" cy="2071702"/>
          </a:xfrm>
          <a:prstGeom prst="roundRect">
            <a:avLst>
              <a:gd name="adj" fmla="val 974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Рассматривается возможность вовлечения в оборот части земельного участка площадью 2,49 га (Приморский край, г. Арсеньев), на </a:t>
            </a:r>
            <a:r>
              <a:rPr lang="ru-RU" sz="16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котором планируется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строительство многоквартирных домов до 12 этажей, что позволит полностью обеспечить потребность в жилых помещениях (до 1000 </a:t>
            </a:r>
            <a:r>
              <a:rPr lang="ru-RU" sz="16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человек).</a:t>
            </a:r>
            <a:endParaRPr lang="ru-RU" sz="1600" b="1" dirty="0" smtClean="0">
              <a:solidFill>
                <a:srgbClr val="5947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42910" y="5000636"/>
            <a:ext cx="7929618" cy="6429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rtlCol="0" anchor="t" anchorCtr="0">
            <a:noAutofit/>
          </a:bodyPr>
          <a:lstStyle/>
          <a:p>
            <a:pPr lvl="1">
              <a:lnSpc>
                <a:spcPct val="120000"/>
              </a:lnSpc>
              <a:buClr>
                <a:srgbClr val="0070C0"/>
              </a:buClr>
              <a:buSzPct val="105000"/>
              <a:buFont typeface="Wingdings" pitchFamily="2" charset="2"/>
              <a:buChar char="Ø"/>
            </a:pPr>
            <a:r>
              <a:rPr lang="ru-RU" sz="1200" b="1" i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Организация в сфере деятельности Минпромторга России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357290" y="857232"/>
            <a:ext cx="6286544" cy="9286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rtlCol="0" anchor="ctr" anchorCtr="0">
            <a:noAutofit/>
          </a:bodyPr>
          <a:lstStyle/>
          <a:p>
            <a:pPr marL="639763" lvl="1" indent="-273050" algn="ctr">
              <a:lnSpc>
                <a:spcPct val="120000"/>
              </a:lnSpc>
              <a:spcBef>
                <a:spcPts val="550"/>
              </a:spcBef>
              <a:buClr>
                <a:schemeClr val="accent1"/>
              </a:buClr>
              <a:buSzPct val="70000"/>
              <a:defRPr/>
            </a:pPr>
            <a:r>
              <a:rPr kumimoji="0" lang="ru-RU" sz="13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Проект создания второго жилищно-строительного кооператива  из числа работников ОАО «Арсеньевская авиационная компания «Прогресс»  им. </a:t>
            </a:r>
            <a:r>
              <a:rPr kumimoji="0" lang="ru-RU" sz="1400" b="1" dirty="0" err="1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Н.И.Сазыкина</a:t>
            </a:r>
            <a:r>
              <a:rPr kumimoji="0" lang="ru-RU" sz="1400" b="1" dirty="0" smtClean="0">
                <a:solidFill>
                  <a:srgbClr val="59474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40000"/>
            <a:lumOff val="60000"/>
          </a:schemeClr>
        </a:solidFill>
      </a:spPr>
      <a:bodyPr rtlCol="0" anchor="ctr"/>
      <a:lstStyle>
        <a:defPPr algn="ctr">
          <a:defRPr sz="2000" b="1" baseline="30000" smtClean="0"/>
        </a:defPPr>
      </a:lstStyle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8510</TotalTime>
  <Words>933</Words>
  <Application>Microsoft Office PowerPoint</Application>
  <PresentationFormat>Экран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BityukovaNV</cp:lastModifiedBy>
  <cp:revision>744</cp:revision>
  <cp:lastPrinted>2013-01-19T10:40:28Z</cp:lastPrinted>
  <dcterms:created xsi:type="dcterms:W3CDTF">2011-04-04T21:01:07Z</dcterms:created>
  <dcterms:modified xsi:type="dcterms:W3CDTF">2014-09-20T09:09:08Z</dcterms:modified>
</cp:coreProperties>
</file>